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1"/>
  </p:notesMasterIdLst>
  <p:sldIdLst>
    <p:sldId id="256" r:id="rId2"/>
    <p:sldId id="319" r:id="rId3"/>
    <p:sldId id="791" r:id="rId4"/>
    <p:sldId id="257" r:id="rId5"/>
    <p:sldId id="810" r:id="rId6"/>
    <p:sldId id="811" r:id="rId7"/>
    <p:sldId id="802" r:id="rId8"/>
    <p:sldId id="813" r:id="rId9"/>
    <p:sldId id="812" r:id="rId10"/>
    <p:sldId id="803" r:id="rId11"/>
    <p:sldId id="804" r:id="rId12"/>
    <p:sldId id="805" r:id="rId13"/>
    <p:sldId id="806" r:id="rId14"/>
    <p:sldId id="807" r:id="rId15"/>
    <p:sldId id="843" r:id="rId16"/>
    <p:sldId id="844" r:id="rId17"/>
    <p:sldId id="845" r:id="rId18"/>
    <p:sldId id="846" r:id="rId19"/>
    <p:sldId id="808" r:id="rId20"/>
    <p:sldId id="809" r:id="rId21"/>
    <p:sldId id="817" r:id="rId22"/>
    <p:sldId id="818" r:id="rId23"/>
    <p:sldId id="81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28" r:id="rId33"/>
    <p:sldId id="829" r:id="rId34"/>
    <p:sldId id="830" r:id="rId35"/>
    <p:sldId id="831" r:id="rId36"/>
    <p:sldId id="832" r:id="rId37"/>
    <p:sldId id="833" r:id="rId38"/>
    <p:sldId id="834" r:id="rId39"/>
    <p:sldId id="836" r:id="rId40"/>
    <p:sldId id="837" r:id="rId41"/>
    <p:sldId id="838" r:id="rId42"/>
    <p:sldId id="839" r:id="rId43"/>
    <p:sldId id="840" r:id="rId44"/>
    <p:sldId id="841" r:id="rId45"/>
    <p:sldId id="766" r:id="rId46"/>
    <p:sldId id="815" r:id="rId47"/>
    <p:sldId id="774" r:id="rId48"/>
    <p:sldId id="816" r:id="rId49"/>
    <p:sldId id="259" r:id="rId50"/>
    <p:sldId id="792" r:id="rId51"/>
    <p:sldId id="794" r:id="rId52"/>
    <p:sldId id="779" r:id="rId53"/>
    <p:sldId id="260" r:id="rId54"/>
    <p:sldId id="261" r:id="rId55"/>
    <p:sldId id="310" r:id="rId56"/>
    <p:sldId id="776" r:id="rId57"/>
    <p:sldId id="775" r:id="rId58"/>
    <p:sldId id="312" r:id="rId59"/>
    <p:sldId id="315" r:id="rId60"/>
    <p:sldId id="313" r:id="rId61"/>
    <p:sldId id="314" r:id="rId62"/>
    <p:sldId id="264" r:id="rId63"/>
    <p:sldId id="269" r:id="rId64"/>
    <p:sldId id="272" r:id="rId65"/>
    <p:sldId id="274" r:id="rId66"/>
    <p:sldId id="273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801" r:id="rId81"/>
    <p:sldId id="289" r:id="rId82"/>
    <p:sldId id="276" r:id="rId83"/>
    <p:sldId id="278" r:id="rId84"/>
    <p:sldId id="277" r:id="rId85"/>
    <p:sldId id="279" r:id="rId86"/>
    <p:sldId id="316" r:id="rId87"/>
    <p:sldId id="280" r:id="rId88"/>
    <p:sldId id="320" r:id="rId89"/>
    <p:sldId id="317" r:id="rId90"/>
    <p:sldId id="318" r:id="rId91"/>
    <p:sldId id="281" r:id="rId92"/>
    <p:sldId id="275" r:id="rId93"/>
    <p:sldId id="753" r:id="rId94"/>
    <p:sldId id="790" r:id="rId95"/>
    <p:sldId id="797" r:id="rId96"/>
    <p:sldId id="798" r:id="rId97"/>
    <p:sldId id="796" r:id="rId98"/>
    <p:sldId id="283" r:id="rId99"/>
    <p:sldId id="284" r:id="rId100"/>
    <p:sldId id="799" r:id="rId101"/>
    <p:sldId id="285" r:id="rId102"/>
    <p:sldId id="795" r:id="rId103"/>
    <p:sldId id="800" r:id="rId104"/>
    <p:sldId id="323" r:id="rId105"/>
    <p:sldId id="311" r:id="rId106"/>
    <p:sldId id="325" r:id="rId107"/>
    <p:sldId id="322" r:id="rId108"/>
    <p:sldId id="265" r:id="rId109"/>
    <p:sldId id="324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/>
    <p:restoredTop sz="92931"/>
  </p:normalViewPr>
  <p:slideViewPr>
    <p:cSldViewPr snapToGrid="0">
      <p:cViewPr>
        <p:scale>
          <a:sx n="113" d="100"/>
          <a:sy n="113" d="100"/>
        </p:scale>
        <p:origin x="152" y="-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Get someone to come up with a blindfold and try to do </a:t>
            </a:r>
          </a:p>
        </p:txBody>
      </p:sp>
    </p:spTree>
    <p:extLst>
      <p:ext uri="{BB962C8B-B14F-4D97-AF65-F5344CB8AC3E}">
        <p14:creationId xmlns:p14="http://schemas.microsoft.com/office/powerpoint/2010/main" val="1458757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7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What will I learn next time?</a:t>
            </a:r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A0240A6-6E6B-274B-8751-A3122392C8A1}" type="slidenum">
              <a:rPr lang="en-US" altLang="en-US" sz="1200">
                <a:latin typeface="Times" charset="0"/>
              </a:rPr>
              <a:pPr/>
              <a:t>56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41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8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11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54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63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1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80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99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61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Like how </a:t>
            </a:r>
            <a:r>
              <a:rPr lang="en-US" altLang="en-US" dirty="0" err="1">
                <a:latin typeface="Times New Roman" charset="0"/>
              </a:rPr>
              <a:t>en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pular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il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ya</a:t>
            </a:r>
            <a:r>
              <a:rPr lang="en-US" altLang="en-US" dirty="0">
                <a:latin typeface="Times New Roman" charset="0"/>
              </a:rPr>
              <a:t> some mots qui </a:t>
            </a:r>
            <a:r>
              <a:rPr lang="en-US" altLang="en-US" dirty="0" err="1">
                <a:latin typeface="Times New Roman" charset="0"/>
              </a:rPr>
              <a:t>sont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francais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963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0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15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0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2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17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93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405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95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492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96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182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75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9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On ne </a:t>
            </a:r>
            <a:r>
              <a:rPr lang="en-US" altLang="en-US" dirty="0" err="1">
                <a:latin typeface="Times New Roman" charset="0"/>
              </a:rPr>
              <a:t>veux</a:t>
            </a:r>
            <a:r>
              <a:rPr lang="en-US" altLang="en-US" dirty="0">
                <a:latin typeface="Times New Roman" charset="0"/>
              </a:rPr>
              <a:t> pas </a:t>
            </a:r>
            <a:r>
              <a:rPr lang="en-US" altLang="en-US" dirty="0" err="1">
                <a:latin typeface="Times New Roman" charset="0"/>
              </a:rPr>
              <a:t>ecrit</a:t>
            </a:r>
            <a:r>
              <a:rPr lang="en-US" altLang="en-US" dirty="0">
                <a:latin typeface="Times New Roman" charset="0"/>
              </a:rPr>
              <a:t> </a:t>
            </a:r>
            <a:r>
              <a:rPr lang="en-US" altLang="en-US" dirty="0" err="1">
                <a:latin typeface="Times New Roman" charset="0"/>
              </a:rPr>
              <a:t>putbeeper</a:t>
            </a:r>
            <a:r>
              <a:rPr lang="en-US" altLang="en-US" dirty="0">
                <a:latin typeface="Times New Roman" charset="0"/>
              </a:rPr>
              <a:t>() 100 </a:t>
            </a:r>
            <a:r>
              <a:rPr lang="en-US" altLang="en-US" dirty="0" err="1">
                <a:latin typeface="Times New Roman" charset="0"/>
              </a:rPr>
              <a:t>fois</a:t>
            </a:r>
            <a:r>
              <a:rPr lang="en-US" altLang="en-US" dirty="0">
                <a:latin typeface="Times New Roman" charset="0"/>
              </a:rPr>
              <a:t> </a:t>
            </a: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02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47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054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0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Demandez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idées</a:t>
            </a:r>
            <a:r>
              <a:rPr lang="en-US" dirty="0"/>
              <a:t>…they should be able to come up with them without using for loops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16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the one that works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7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52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3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7/6/19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84923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Flux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Contrôle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627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71001A-095E-D344-9DFF-13014E984A1C}"/>
              </a:ext>
            </a:extLst>
          </p:cNvPr>
          <p:cNvSpPr/>
          <p:nvPr/>
        </p:nvSpPr>
        <p:spPr>
          <a:xfrm>
            <a:off x="0" y="193964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926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7.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Inverser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81493-378C-734D-88A3-97BF6A78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2" y="1103416"/>
            <a:ext cx="6957291" cy="5271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ABBDC1-2C82-174E-B33C-5AED00F69BC4}"/>
              </a:ext>
            </a:extLst>
          </p:cNvPr>
          <p:cNvSpPr txBox="1"/>
          <p:nvPr/>
        </p:nvSpPr>
        <p:spPr>
          <a:xfrm>
            <a:off x="2050473" y="722235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0F583E-57E4-E646-A173-9B569F315DA9}"/>
              </a:ext>
            </a:extLst>
          </p:cNvPr>
          <p:cNvSpPr txBox="1"/>
          <p:nvPr/>
        </p:nvSpPr>
        <p:spPr>
          <a:xfrm>
            <a:off x="5555673" y="672580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13003036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8.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Peintre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au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Hasard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1.18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818"/>
            <a:ext cx="9144000" cy="3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279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9. Les Nations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Unies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47756-97C5-D04E-94BD-5A37B4FEC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1"/>
          <a:stretch/>
        </p:blipFill>
        <p:spPr>
          <a:xfrm>
            <a:off x="0" y="1253344"/>
            <a:ext cx="7010400" cy="2796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0FED2-F5EB-DE4A-9944-2ED3E210C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485" y="3962899"/>
            <a:ext cx="3728515" cy="2796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9E0BE-C645-934A-85DE-36D69CFD96D1}"/>
              </a:ext>
            </a:extLst>
          </p:cNvPr>
          <p:cNvSpPr txBox="1"/>
          <p:nvPr/>
        </p:nvSpPr>
        <p:spPr>
          <a:xfrm>
            <a:off x="1066800" y="829435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66BE8-4867-5446-B225-FE48FEADCC1D}"/>
              </a:ext>
            </a:extLst>
          </p:cNvPr>
          <p:cNvSpPr txBox="1"/>
          <p:nvPr/>
        </p:nvSpPr>
        <p:spPr>
          <a:xfrm>
            <a:off x="4572000" y="779780"/>
            <a:ext cx="2147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36247767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10. Karel qui Dance?</a:t>
            </a:r>
          </a:p>
        </p:txBody>
      </p:sp>
    </p:spTree>
    <p:extLst>
      <p:ext uri="{BB962C8B-B14F-4D97-AF65-F5344CB8AC3E}">
        <p14:creationId xmlns:p14="http://schemas.microsoft.com/office/powerpoint/2010/main" val="1131732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3840" y="1087844"/>
            <a:ext cx="8656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But first: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Who likes dancing here?</a:t>
            </a:r>
          </a:p>
        </p:txBody>
      </p:sp>
    </p:spTree>
    <p:extLst>
      <p:ext uri="{BB962C8B-B14F-4D97-AF65-F5344CB8AC3E}">
        <p14:creationId xmlns:p14="http://schemas.microsoft.com/office/powerpoint/2010/main" val="16514480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Yanar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Döner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58" y="1739433"/>
            <a:ext cx="4048102" cy="40563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361" y="1094740"/>
            <a:ext cx="6217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stanford.karel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.*;</a:t>
            </a: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YanarDoner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//Dance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3361" y="5811053"/>
            <a:ext cx="7223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Doing it once is not real dance, what about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some more ‘loops’</a:t>
            </a:r>
          </a:p>
        </p:txBody>
      </p:sp>
    </p:spTree>
    <p:extLst>
      <p:ext uri="{BB962C8B-B14F-4D97-AF65-F5344CB8AC3E}">
        <p14:creationId xmlns:p14="http://schemas.microsoft.com/office/powerpoint/2010/main" val="12500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Yanar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Döner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86" y="3066515"/>
            <a:ext cx="3436062" cy="34430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361" y="1094740"/>
            <a:ext cx="62179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stanford.karel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.*;</a:t>
            </a: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YanarDoner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//Dance</a:t>
            </a:r>
          </a:p>
          <a:p>
            <a:r>
              <a:rPr lang="fr-FR" b="1" dirty="0">
                <a:solidFill>
                  <a:srgbClr val="7F0055"/>
                </a:solidFill>
                <a:latin typeface="Monaco" charset="0"/>
              </a:rPr>
              <a:t>		for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fr-FR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&lt;4;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++) {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532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Yanar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Döner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" y="844155"/>
            <a:ext cx="78943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stanford.karel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.*;</a:t>
            </a: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YanarDoner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endParaRPr lang="en-US" dirty="0"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//Dance</a:t>
            </a: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fr-FR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fr-FR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&lt;4;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++) {</a:t>
            </a:r>
          </a:p>
          <a:p>
            <a:r>
              <a:rPr lang="fr-FR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fr-FR" b="1" dirty="0">
                <a:solidFill>
                  <a:srgbClr val="7F0055"/>
                </a:solidFill>
                <a:latin typeface="Monaco" charset="0"/>
              </a:rPr>
              <a:t> for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fr-FR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k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k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&lt;4;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k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++) {</a:t>
            </a:r>
          </a:p>
          <a:p>
            <a:r>
              <a:rPr lang="fr-FR" b="1" dirty="0">
                <a:solidFill>
                  <a:srgbClr val="000000"/>
                </a:solidFill>
                <a:latin typeface="Monaco" charset="0"/>
              </a:rPr>
              <a:t>				move();move();</a:t>
            </a:r>
            <a:r>
              <a:rPr lang="fr-FR" b="1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fr-FR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fr-FR" dirty="0">
                <a:solidFill>
                  <a:srgbClr val="000000"/>
                </a:solidFill>
                <a:latin typeface="Monaco" charset="0"/>
              </a:rPr>
              <a:t> }</a:t>
            </a:r>
            <a:endParaRPr lang="fr-FR" b="1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794" y="3244931"/>
            <a:ext cx="3436062" cy="34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9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Understanding for loops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81939" y="1047866"/>
            <a:ext cx="8580120" cy="87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for(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= 3;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&gt; 0;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--) {</a:t>
            </a:r>
          </a:p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     dance();</a:t>
            </a:r>
          </a:p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2240373" y="241351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Initialization: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= 3;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2240372" y="335839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Condition check: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&gt; 0;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2240371" y="428803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Courier"/>
                <a:cs typeface="Courier"/>
              </a:rPr>
              <a:t>The loop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240371" y="521767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Update/decrement: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--</a:t>
            </a:r>
            <a:endParaRPr lang="en-US" sz="2000" dirty="0"/>
          </a:p>
        </p:txBody>
      </p:sp>
      <p:sp>
        <p:nvSpPr>
          <p:cNvPr id="10" name="Curved Right Arrow 9"/>
          <p:cNvSpPr/>
          <p:nvPr/>
        </p:nvSpPr>
        <p:spPr>
          <a:xfrm flipV="1">
            <a:off x="655320" y="3134690"/>
            <a:ext cx="1188720" cy="2306681"/>
          </a:xfrm>
          <a:prstGeom prst="curvedRightArrow">
            <a:avLst>
              <a:gd name="adj1" fmla="val 25000"/>
              <a:gd name="adj2" fmla="val 75161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OynamaSikidimRemix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41046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4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7" grpId="0"/>
      <p:bldP spid="8" grpId="0"/>
      <p:bldP spid="9" grpId="0"/>
      <p:bldP spid="1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592580" y="3059904"/>
            <a:ext cx="5859779" cy="116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 dirty="0">
                <a:latin typeface="Courier"/>
                <a:cs typeface="Courier"/>
              </a:rPr>
              <a:t>for(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 = 0; </a:t>
            </a:r>
            <a:r>
              <a:rPr lang="en-US" sz="2400" dirty="0" err="1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 &lt; 4; </a:t>
            </a:r>
            <a:r>
              <a:rPr lang="en-US" sz="2400" dirty="0" err="1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400" dirty="0">
                <a:latin typeface="Courier"/>
                <a:cs typeface="Courier"/>
              </a:rPr>
              <a:t>     dance();</a:t>
            </a:r>
          </a:p>
          <a:p>
            <a:pPr>
              <a:lnSpc>
                <a:spcPct val="83000"/>
              </a:lnSpc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Understanding for loops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81940" y="1533699"/>
            <a:ext cx="8580120" cy="87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for(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= 3;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&gt; 0;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--) {</a:t>
            </a:r>
          </a:p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     dance();</a:t>
            </a:r>
          </a:p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69920" y="4962285"/>
            <a:ext cx="5318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You can stick to the example until we talk about </a:t>
            </a:r>
            <a:r>
              <a:rPr lang="en-US" sz="3200" b="1" dirty="0" err="1">
                <a:solidFill>
                  <a:srgbClr val="002060"/>
                </a:solidFill>
              </a:rPr>
              <a:t>int</a:t>
            </a:r>
            <a:r>
              <a:rPr lang="en-US" sz="3200" b="1" dirty="0">
                <a:solidFill>
                  <a:srgbClr val="002060"/>
                </a:solidFill>
              </a:rPr>
              <a:t> and ++</a:t>
            </a:r>
          </a:p>
        </p:txBody>
      </p:sp>
    </p:spTree>
    <p:extLst>
      <p:ext uri="{BB962C8B-B14F-4D97-AF65-F5344CB8AC3E}">
        <p14:creationId xmlns:p14="http://schemas.microsoft.com/office/powerpoint/2010/main" val="315256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963DDE-E11F-1A45-B1D9-518D1693E988}"/>
              </a:ext>
            </a:extLst>
          </p:cNvPr>
          <p:cNvSpPr/>
          <p:nvPr/>
        </p:nvSpPr>
        <p:spPr>
          <a:xfrm>
            <a:off x="-1" y="2189020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25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205157-7B8E-1045-B636-681F60E24D0A}"/>
              </a:ext>
            </a:extLst>
          </p:cNvPr>
          <p:cNvSpPr/>
          <p:nvPr/>
        </p:nvSpPr>
        <p:spPr>
          <a:xfrm>
            <a:off x="0" y="242608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8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9F3FCF-1F84-7543-859D-501C00D128F5}"/>
              </a:ext>
            </a:extLst>
          </p:cNvPr>
          <p:cNvSpPr/>
          <p:nvPr/>
        </p:nvSpPr>
        <p:spPr>
          <a:xfrm>
            <a:off x="0" y="256155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80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274217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9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08270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0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30848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96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48910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147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20D47F-3F04-114D-A5EA-5D5DED78E899}"/>
              </a:ext>
            </a:extLst>
          </p:cNvPr>
          <p:cNvSpPr/>
          <p:nvPr/>
        </p:nvSpPr>
        <p:spPr>
          <a:xfrm>
            <a:off x="0" y="1681020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8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032AC0-599D-DC46-8525-0D94EE5EE510}"/>
              </a:ext>
            </a:extLst>
          </p:cNvPr>
          <p:cNvSpPr/>
          <p:nvPr/>
        </p:nvSpPr>
        <p:spPr>
          <a:xfrm>
            <a:off x="0" y="295666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2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Avant de commencer: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Des questions sur Karel?</a:t>
            </a:r>
          </a:p>
        </p:txBody>
      </p:sp>
    </p:spTree>
    <p:extLst>
      <p:ext uri="{BB962C8B-B14F-4D97-AF65-F5344CB8AC3E}">
        <p14:creationId xmlns:p14="http://schemas.microsoft.com/office/powerpoint/2010/main" val="146981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169872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31123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49837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6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040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85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38246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79022" y="40278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6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2423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93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072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10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547115"/>
            <a:ext cx="3646311" cy="273241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79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76160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3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" y="4033167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Elle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quatre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commandes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</a:t>
            </a: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887849" y="730374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656431" y="162468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turnLeft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745210" y="2539058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444818" y="3292501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768CA144-E1B6-4242-B26A-4276878D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955" y="812981"/>
            <a:ext cx="23391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FBEC66C-901E-1742-BA93-48209A7C8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8803" y="1636688"/>
            <a:ext cx="510909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A3019EB2-0C86-9F4E-8700-0287378F3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0575" y="2529534"/>
            <a:ext cx="4185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44C603D-AF48-F646-B874-55679B83A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462" y="3291816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40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40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66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4964805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43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134138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48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3260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56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79022" y="10814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71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284627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400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4991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70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6684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0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1860361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95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506672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539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68729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7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4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97" y="1008095"/>
            <a:ext cx="6591300" cy="4965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Puiser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l’eau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3273" y="5989035"/>
            <a:ext cx="634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Avez-vous</a:t>
            </a:r>
            <a:r>
              <a:rPr lang="en-US" sz="2400" b="1" dirty="0"/>
              <a:t> </a:t>
            </a:r>
            <a:r>
              <a:rPr lang="en-US" sz="2400" b="1" dirty="0" err="1"/>
              <a:t>eu</a:t>
            </a:r>
            <a:r>
              <a:rPr lang="en-US" sz="2400" b="1" dirty="0"/>
              <a:t> du mal </a:t>
            </a:r>
            <a:r>
              <a:rPr lang="en-US" sz="2400" b="1" dirty="0" err="1"/>
              <a:t>à</a:t>
            </a:r>
            <a:r>
              <a:rPr lang="en-US" sz="2400" b="1" dirty="0"/>
              <a:t> </a:t>
            </a:r>
            <a:r>
              <a:rPr lang="en-US" sz="2400" b="1" dirty="0" err="1"/>
              <a:t>accomplir</a:t>
            </a:r>
            <a:r>
              <a:rPr lang="en-US" sz="2400" b="1" dirty="0"/>
              <a:t> </a:t>
            </a:r>
            <a:r>
              <a:rPr lang="en-US" sz="2400" b="1" dirty="0" err="1"/>
              <a:t>cette</a:t>
            </a:r>
            <a:r>
              <a:rPr lang="en-US" sz="2400" b="1" dirty="0"/>
              <a:t> </a:t>
            </a:r>
            <a:r>
              <a:rPr lang="en-US" sz="2400" b="1" dirty="0" err="1"/>
              <a:t>tâche</a:t>
            </a:r>
            <a:r>
              <a:rPr lang="en-US" sz="2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8247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58679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6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071116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60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240449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432361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01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90D72-9157-A54A-97C3-325B41F982E6}"/>
              </a:ext>
            </a:extLst>
          </p:cNvPr>
          <p:cNvSpPr/>
          <p:nvPr/>
        </p:nvSpPr>
        <p:spPr>
          <a:xfrm>
            <a:off x="0" y="6622474"/>
            <a:ext cx="3061855" cy="235526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02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30313"/>
            <a:ext cx="8437563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2486009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722313"/>
            <a:ext cx="2134033" cy="629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import</a:t>
            </a:r>
            <a:r>
              <a:rPr lang="en-US" sz="800" dirty="0"/>
              <a:t> </a:t>
            </a:r>
            <a:r>
              <a:rPr lang="en-US" sz="800" dirty="0" err="1"/>
              <a:t>stanford.karel</a:t>
            </a:r>
            <a:r>
              <a:rPr lang="en-US" sz="800" dirty="0"/>
              <a:t>.*;</a:t>
            </a:r>
          </a:p>
          <a:p>
            <a:br>
              <a:rPr lang="en-US" sz="800" dirty="0"/>
            </a:br>
            <a:endParaRPr lang="en-US" sz="800" dirty="0"/>
          </a:p>
          <a:p>
            <a:r>
              <a:rPr lang="en-US" sz="800" b="1" dirty="0"/>
              <a:t>public</a:t>
            </a:r>
            <a:r>
              <a:rPr lang="en-US" sz="800" dirty="0"/>
              <a:t> </a:t>
            </a:r>
            <a:r>
              <a:rPr lang="en-US" sz="800" b="1" dirty="0"/>
              <a:t>class</a:t>
            </a:r>
            <a:r>
              <a:rPr lang="en-US" sz="800" dirty="0"/>
              <a:t> Place100 </a:t>
            </a:r>
            <a:r>
              <a:rPr lang="en-US" sz="800" b="1" dirty="0"/>
              <a:t>extends</a:t>
            </a:r>
            <a:r>
              <a:rPr lang="en-US" sz="800" dirty="0"/>
              <a:t> </a:t>
            </a:r>
            <a:r>
              <a:rPr lang="en-US" sz="800" dirty="0" err="1"/>
              <a:t>SuperKarel</a:t>
            </a:r>
            <a:r>
              <a:rPr lang="en-US" sz="800" dirty="0"/>
              <a:t> {</a:t>
            </a:r>
          </a:p>
          <a:p>
            <a:r>
              <a:rPr lang="en-US" sz="800" b="1" dirty="0"/>
              <a:t>public</a:t>
            </a:r>
            <a:r>
              <a:rPr lang="en-US" sz="800" dirty="0"/>
              <a:t> </a:t>
            </a:r>
            <a:r>
              <a:rPr lang="en-US" sz="800" b="1" dirty="0"/>
              <a:t>void</a:t>
            </a:r>
            <a:r>
              <a:rPr lang="en-US" sz="800" dirty="0"/>
              <a:t> run() {</a:t>
            </a:r>
          </a:p>
          <a:p>
            <a:r>
              <a:rPr lang="en-US" sz="800" dirty="0"/>
              <a:t>move();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300" dirty="0" err="1"/>
              <a:t>putBeeper</a:t>
            </a:r>
            <a:r>
              <a:rPr lang="en-US" sz="300" dirty="0"/>
              <a:t>();</a:t>
            </a:r>
          </a:p>
          <a:p>
            <a:r>
              <a:rPr lang="en-US" sz="800" dirty="0" err="1"/>
              <a:t>putBeeper</a:t>
            </a:r>
            <a:r>
              <a:rPr lang="en-US" sz="800" dirty="0"/>
              <a:t>();</a:t>
            </a:r>
          </a:p>
          <a:p>
            <a:endParaRPr lang="en-US" sz="800" dirty="0"/>
          </a:p>
          <a:p>
            <a:r>
              <a:rPr lang="en-US" sz="800" dirty="0"/>
              <a:t>}</a:t>
            </a:r>
          </a:p>
          <a:p>
            <a:r>
              <a:rPr lang="en-US" sz="800" dirty="0"/>
              <a:t>move();</a:t>
            </a:r>
          </a:p>
          <a:p>
            <a:r>
              <a:rPr lang="en-US" sz="800" dirty="0"/>
              <a:t>}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9660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For Boucle (For Loop)</a:t>
            </a: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419225" y="2466622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9351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65AF5B-3530-D749-B999-39EF1B538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Karel,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lavez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pièce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habilles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856B6-2B8F-DD4D-8107-3EA0F0AE6947}"/>
              </a:ext>
            </a:extLst>
          </p:cNvPr>
          <p:cNvSpPr/>
          <p:nvPr/>
        </p:nvSpPr>
        <p:spPr>
          <a:xfrm>
            <a:off x="2286000" y="1008799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stanford.karel</a:t>
            </a:r>
            <a:r>
              <a:rPr lang="en-US" dirty="0">
                <a:latin typeface="Menlo" panose="020B0609030804020204" pitchFamily="49" charset="0"/>
              </a:rPr>
              <a:t>.*;</a:t>
            </a:r>
          </a:p>
          <a:p>
            <a:br>
              <a:rPr lang="en-US" dirty="0">
                <a:latin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class</a:t>
            </a:r>
            <a:r>
              <a:rPr lang="en-US" dirty="0">
                <a:latin typeface="Menlo" panose="020B0609030804020204" pitchFamily="49" charset="0"/>
              </a:rPr>
              <a:t> Place100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extends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SuperKarel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dirty="0">
                <a:latin typeface="Menlo" panose="020B0609030804020204" pitchFamily="49" charset="0"/>
              </a:rPr>
              <a:t> run() {</a:t>
            </a:r>
          </a:p>
          <a:p>
            <a:r>
              <a:rPr lang="en-US" dirty="0">
                <a:latin typeface="Menlo" panose="020B0609030804020204" pitchFamily="49" charset="0"/>
              </a:rPr>
              <a:t>move();</a:t>
            </a:r>
          </a:p>
          <a:p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Cette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”for loop”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va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 repeater le code de dans 100 </a:t>
            </a:r>
            <a:r>
              <a:rPr lang="en-US" dirty="0" err="1">
                <a:solidFill>
                  <a:srgbClr val="3F7F5F"/>
                </a:solidFill>
                <a:latin typeface="Menlo" panose="020B0609030804020204" pitchFamily="49" charset="0"/>
              </a:rPr>
              <a:t>fois</a:t>
            </a:r>
            <a:r>
              <a:rPr lang="en-US" dirty="0">
                <a:solidFill>
                  <a:srgbClr val="3F7F5F"/>
                </a:solidFill>
                <a:latin typeface="Menlo" panose="020B0609030804020204" pitchFamily="49" charset="0"/>
              </a:rPr>
              <a:t>.</a:t>
            </a:r>
          </a:p>
          <a:p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b="1" dirty="0">
                <a:solidFill>
                  <a:srgbClr val="7F0055"/>
                </a:solidFill>
                <a:latin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= 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&lt; 100; </a:t>
            </a:r>
            <a:r>
              <a:rPr lang="en-US" dirty="0" err="1">
                <a:solidFill>
                  <a:srgbClr val="6A3E3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</a:rPr>
              <a:t> ++) {</a:t>
            </a:r>
          </a:p>
          <a:p>
            <a:r>
              <a:rPr lang="en-US" dirty="0" err="1">
                <a:latin typeface="Menlo" panose="020B0609030804020204" pitchFamily="49" charset="0"/>
              </a:rPr>
              <a:t>putBeeper</a:t>
            </a:r>
            <a:r>
              <a:rPr lang="en-US" dirty="0">
                <a:latin typeface="Menlo" panose="020B0609030804020204" pitchFamily="49" charset="0"/>
              </a:rPr>
              <a:t>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move();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  <a:endParaRPr lang="en-US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0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Savez-vous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comment faire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Karel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Conakry?</a:t>
            </a: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49" y="2426343"/>
            <a:ext cx="4564025" cy="339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" y="2426344"/>
            <a:ext cx="4537476" cy="3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8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2186778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Nous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allons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utilizer un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nouvel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outil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49" y="2426343"/>
            <a:ext cx="4564025" cy="339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" y="2426344"/>
            <a:ext cx="4537476" cy="3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29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Maintenant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on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peux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construire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à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Karel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Conakry.</a:t>
            </a: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49" y="2426343"/>
            <a:ext cx="4564025" cy="339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" y="2426344"/>
            <a:ext cx="4537476" cy="3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815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Reviser</a:t>
            </a:r>
          </a:p>
        </p:txBody>
      </p:sp>
      <p:pic>
        <p:nvPicPr>
          <p:cNvPr id="1044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2401915"/>
            <a:ext cx="5397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1419225" y="850105"/>
            <a:ext cx="63055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(int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répéter</a:t>
            </a:r>
            <a:r>
              <a:rPr lang="en-US" altLang="en-US" dirty="0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altLang="en-US" dirty="0" err="1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fois</a:t>
            </a:r>
            <a:endParaRPr lang="en-US" altLang="en-US" dirty="0">
              <a:solidFill>
                <a:srgbClr val="9BBB59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DD8B7F5-7EB0-7846-A919-8E6155129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217" y="2614792"/>
            <a:ext cx="16882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bougez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DF19A6B6-B0AE-3245-80B4-370ABECF2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136612"/>
            <a:ext cx="5109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tournez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à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gauche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958A580A-20C9-1143-80A3-606D89830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870980"/>
            <a:ext cx="29770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mettre</a:t>
            </a: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C9078962-75E1-5144-A654-FD7278945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701" y="4583357"/>
            <a:ext cx="31918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prendre le </a:t>
            </a:r>
            <a:r>
              <a:rPr lang="en-US" altLang="en-US" sz="2800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bip</a:t>
            </a:r>
            <a:endParaRPr lang="en-US" altLang="en-US" sz="2800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F591B8-84B0-6D4B-8E8E-12DD559F6120}"/>
              </a:ext>
            </a:extLst>
          </p:cNvPr>
          <p:cNvSpPr/>
          <p:nvPr/>
        </p:nvSpPr>
        <p:spPr>
          <a:xfrm>
            <a:off x="1074211" y="5249248"/>
            <a:ext cx="72268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nom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declarations dans le corps de </a:t>
            </a:r>
          </a:p>
          <a:p>
            <a:r>
              <a:rPr lang="en-US" altLang="en-US" i="1" dirty="0">
                <a:latin typeface="Courier" charset="0"/>
                <a:ea typeface="Courier" charset="0"/>
                <a:cs typeface="Courier" charset="0"/>
              </a:rPr>
              <a:t>	la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méthode</a:t>
            </a:r>
            <a:endParaRPr lang="en-US" altLang="en-US" i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C7FB62-87BA-9240-9934-F80DEC1F600D}"/>
              </a:ext>
            </a:extLst>
          </p:cNvPr>
          <p:cNvSpPr/>
          <p:nvPr/>
        </p:nvSpPr>
        <p:spPr>
          <a:xfrm>
            <a:off x="1066800" y="787865"/>
            <a:ext cx="6479905" cy="13855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66667F-4A3F-0448-8885-18AC85737EE5}"/>
              </a:ext>
            </a:extLst>
          </p:cNvPr>
          <p:cNvSpPr/>
          <p:nvPr/>
        </p:nvSpPr>
        <p:spPr>
          <a:xfrm>
            <a:off x="1042987" y="2269437"/>
            <a:ext cx="7948613" cy="28391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744F8F-31CE-FF4E-A0D9-E73AD1CC3A32}"/>
              </a:ext>
            </a:extLst>
          </p:cNvPr>
          <p:cNvSpPr/>
          <p:nvPr/>
        </p:nvSpPr>
        <p:spPr>
          <a:xfrm>
            <a:off x="1042987" y="5256502"/>
            <a:ext cx="6479905" cy="15049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34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C’est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amusant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!...</a:t>
            </a: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mais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un robot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doit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se preparer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aux dangers du monde</a:t>
            </a: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rolFlow_robotFail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76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4" descr="Screen Shot 2016-06-20 at 10.52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/>
          <a:stretch>
            <a:fillRect/>
          </a:stretch>
        </p:blipFill>
        <p:spPr bwMode="auto">
          <a:xfrm>
            <a:off x="2138363" y="1468438"/>
            <a:ext cx="4105275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2" name="Picture 5" descr="Screen Shot 2016-06-20 at 11.02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3908425"/>
            <a:ext cx="61722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Box 6"/>
          <p:cNvSpPr txBox="1">
            <a:spLocks noChangeArrowheads="1"/>
          </p:cNvSpPr>
          <p:nvPr/>
        </p:nvSpPr>
        <p:spPr bwMode="auto">
          <a:xfrm>
            <a:off x="2632075" y="869950"/>
            <a:ext cx="913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dirty="0"/>
              <a:t>Avant</a:t>
            </a:r>
          </a:p>
        </p:txBody>
      </p:sp>
      <p:sp>
        <p:nvSpPr>
          <p:cNvPr id="128004" name="TextBox 8"/>
          <p:cNvSpPr txBox="1">
            <a:spLocks noChangeArrowheads="1"/>
          </p:cNvSpPr>
          <p:nvPr/>
        </p:nvSpPr>
        <p:spPr bwMode="auto">
          <a:xfrm>
            <a:off x="4745038" y="900113"/>
            <a:ext cx="920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dirty="0"/>
              <a:t>Après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0" y="1100138"/>
            <a:ext cx="0" cy="25273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0850" y="3748088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007" name="TextBox 15"/>
          <p:cNvSpPr txBox="1">
            <a:spLocks noChangeArrowheads="1"/>
          </p:cNvSpPr>
          <p:nvPr/>
        </p:nvSpPr>
        <p:spPr bwMode="auto">
          <a:xfrm>
            <a:off x="2784475" y="3498850"/>
            <a:ext cx="913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dirty="0"/>
              <a:t>Avant</a:t>
            </a:r>
          </a:p>
        </p:txBody>
      </p:sp>
      <p:sp>
        <p:nvSpPr>
          <p:cNvPr id="128008" name="TextBox 16"/>
          <p:cNvSpPr txBox="1">
            <a:spLocks noChangeArrowheads="1"/>
          </p:cNvSpPr>
          <p:nvPr/>
        </p:nvSpPr>
        <p:spPr bwMode="auto">
          <a:xfrm>
            <a:off x="4897438" y="3486150"/>
            <a:ext cx="913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dirty="0"/>
              <a:t>Après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73038" y="57944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Travailler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dans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n’importe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monde</a:t>
            </a:r>
          </a:p>
        </p:txBody>
      </p:sp>
    </p:spTree>
    <p:extLst>
      <p:ext uri="{BB962C8B-B14F-4D97-AF65-F5344CB8AC3E}">
        <p14:creationId xmlns:p14="http://schemas.microsoft.com/office/powerpoint/2010/main" val="727927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5"/>
          <a:stretch>
            <a:fillRect/>
          </a:stretch>
        </p:blipFill>
        <p:spPr bwMode="auto">
          <a:xfrm>
            <a:off x="852488" y="1911350"/>
            <a:ext cx="30337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Ne pas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connaître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la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taille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du monde</a:t>
            </a:r>
          </a:p>
        </p:txBody>
      </p:sp>
      <p:pic>
        <p:nvPicPr>
          <p:cNvPr id="130051" name="Picture 5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2" t="12552" r="49524"/>
          <a:stretch>
            <a:fillRect/>
          </a:stretch>
        </p:blipFill>
        <p:spPr bwMode="auto">
          <a:xfrm>
            <a:off x="6434138" y="1911350"/>
            <a:ext cx="9890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4233863" y="2003425"/>
            <a:ext cx="1778000" cy="85725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863" y="5705475"/>
            <a:ext cx="1778000" cy="85725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0054" name="TextBox 2"/>
          <p:cNvSpPr txBox="1">
            <a:spLocks noChangeArrowheads="1"/>
          </p:cNvSpPr>
          <p:nvPr/>
        </p:nvSpPr>
        <p:spPr bwMode="auto">
          <a:xfrm>
            <a:off x="4868863" y="1400175"/>
            <a:ext cx="327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7213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…sensibilization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l’environnement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peux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sauver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des vies</a:t>
            </a:r>
          </a:p>
        </p:txBody>
      </p:sp>
    </p:spTree>
    <p:extLst>
      <p:ext uri="{BB962C8B-B14F-4D97-AF65-F5344CB8AC3E}">
        <p14:creationId xmlns:p14="http://schemas.microsoft.com/office/powerpoint/2010/main" val="997408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…sensibilization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l’environnement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peux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sauver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des vies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Karel 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devrait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savoir comment:</a:t>
            </a:r>
          </a:p>
          <a:p>
            <a:pPr algn="ctr"/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compter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les pas</a:t>
            </a:r>
          </a:p>
          <a:p>
            <a:pPr algn="ctr"/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0413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662544" y="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2560AD-D8CD-4F4F-8F38-3A07B953295B}"/>
              </a:ext>
            </a:extLst>
          </p:cNvPr>
          <p:cNvSpPr/>
          <p:nvPr/>
        </p:nvSpPr>
        <p:spPr>
          <a:xfrm>
            <a:off x="0" y="76200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B48D31-474D-2748-AAE0-2868C659AEF8}"/>
              </a:ext>
            </a:extLst>
          </p:cNvPr>
          <p:cNvSpPr/>
          <p:nvPr/>
        </p:nvSpPr>
        <p:spPr>
          <a:xfrm>
            <a:off x="2701635" y="1087581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1CCA4C-1A1C-B240-9BCB-71768B33CB2D}"/>
              </a:ext>
            </a:extLst>
          </p:cNvPr>
          <p:cNvSpPr/>
          <p:nvPr/>
        </p:nvSpPr>
        <p:spPr>
          <a:xfrm>
            <a:off x="0" y="181494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583EAA-3FCB-A84B-8F22-80D314464A3D}"/>
              </a:ext>
            </a:extLst>
          </p:cNvPr>
          <p:cNvSpPr/>
          <p:nvPr/>
        </p:nvSpPr>
        <p:spPr>
          <a:xfrm>
            <a:off x="2840178" y="2175162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924EA7-2C6D-D045-B94F-B60889141B00}"/>
              </a:ext>
            </a:extLst>
          </p:cNvPr>
          <p:cNvSpPr/>
          <p:nvPr/>
        </p:nvSpPr>
        <p:spPr>
          <a:xfrm>
            <a:off x="0" y="3435926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C6FF0E-EF35-D94B-B067-F95A524BA6B3}"/>
              </a:ext>
            </a:extLst>
          </p:cNvPr>
          <p:cNvSpPr/>
          <p:nvPr/>
        </p:nvSpPr>
        <p:spPr>
          <a:xfrm>
            <a:off x="2369126" y="380766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9AD5619-903F-BB45-BE0F-BC4FCD26A392}"/>
              </a:ext>
            </a:extLst>
          </p:cNvPr>
          <p:cNvSpPr/>
          <p:nvPr/>
        </p:nvSpPr>
        <p:spPr>
          <a:xfrm>
            <a:off x="0" y="6575110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F0EFAC-4AB2-294F-94D9-272C82CB16A4}"/>
              </a:ext>
            </a:extLst>
          </p:cNvPr>
          <p:cNvSpPr/>
          <p:nvPr/>
        </p:nvSpPr>
        <p:spPr>
          <a:xfrm>
            <a:off x="3311235" y="4569665"/>
            <a:ext cx="332509" cy="290945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00996477-632B-E04A-9306-C7B8839FDA98}"/>
              </a:ext>
            </a:extLst>
          </p:cNvPr>
          <p:cNvSpPr>
            <a:spLocks/>
          </p:cNvSpPr>
          <p:nvPr/>
        </p:nvSpPr>
        <p:spPr bwMode="auto">
          <a:xfrm>
            <a:off x="3284605" y="160770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5FFE8BAD-BADE-B948-94C8-B3470F752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643" y="5195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6" name="AutoShape 4">
            <a:extLst>
              <a:ext uri="{FF2B5EF4-FFF2-40B4-BE49-F238E27FC236}">
                <a16:creationId xmlns:a16="http://schemas.microsoft.com/office/drawing/2014/main" id="{196B52AC-9177-3348-8B98-2F73028233B7}"/>
              </a:ext>
            </a:extLst>
          </p:cNvPr>
          <p:cNvCxnSpPr>
            <a:cxnSpLocks noChangeShapeType="1"/>
            <a:stCxn id="15" idx="1"/>
          </p:cNvCxnSpPr>
          <p:nvPr/>
        </p:nvCxnSpPr>
        <p:spPr bwMode="auto">
          <a:xfrm rot="10800000">
            <a:off x="4224043" y="384607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AutoShape 2">
            <a:extLst>
              <a:ext uri="{FF2B5EF4-FFF2-40B4-BE49-F238E27FC236}">
                <a16:creationId xmlns:a16="http://schemas.microsoft.com/office/drawing/2014/main" id="{C9ADFDE6-5D15-F143-8D35-6565DBC4228F}"/>
              </a:ext>
            </a:extLst>
          </p:cNvPr>
          <p:cNvSpPr>
            <a:spLocks/>
          </p:cNvSpPr>
          <p:nvPr/>
        </p:nvSpPr>
        <p:spPr bwMode="auto">
          <a:xfrm>
            <a:off x="3311235" y="1333931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549F79B-8CF4-384C-BE2A-84D17CC7B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076" y="1333931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9" name="AutoShape 4">
            <a:extLst>
              <a:ext uri="{FF2B5EF4-FFF2-40B4-BE49-F238E27FC236}">
                <a16:creationId xmlns:a16="http://schemas.microsoft.com/office/drawing/2014/main" id="{C294AB88-1079-DC4F-9BF8-5230E5BC030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738851" y="1895112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AutoShape 2">
            <a:extLst>
              <a:ext uri="{FF2B5EF4-FFF2-40B4-BE49-F238E27FC236}">
                <a16:creationId xmlns:a16="http://schemas.microsoft.com/office/drawing/2014/main" id="{E4FD380C-C39A-9241-8EEE-E7EE649847D1}"/>
              </a:ext>
            </a:extLst>
          </p:cNvPr>
          <p:cNvSpPr>
            <a:spLocks/>
          </p:cNvSpPr>
          <p:nvPr/>
        </p:nvSpPr>
        <p:spPr bwMode="auto">
          <a:xfrm>
            <a:off x="3230777" y="2782163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5C48D804-FA64-9746-918A-58C536253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618" y="2782163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24" name="AutoShape 4">
            <a:extLst>
              <a:ext uri="{FF2B5EF4-FFF2-40B4-BE49-F238E27FC236}">
                <a16:creationId xmlns:a16="http://schemas.microsoft.com/office/drawing/2014/main" id="{90100C8F-6F62-074A-A39A-4FB1117A5AC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658393" y="3343344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AutoShape 2">
            <a:extLst>
              <a:ext uri="{FF2B5EF4-FFF2-40B4-BE49-F238E27FC236}">
                <a16:creationId xmlns:a16="http://schemas.microsoft.com/office/drawing/2014/main" id="{04CE36FC-F6FE-ED48-BD1D-196B845051A7}"/>
              </a:ext>
            </a:extLst>
          </p:cNvPr>
          <p:cNvSpPr>
            <a:spLocks/>
          </p:cNvSpPr>
          <p:nvPr/>
        </p:nvSpPr>
        <p:spPr bwMode="auto">
          <a:xfrm>
            <a:off x="3214249" y="3774349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7004DEB1-EB57-0B42-8C0C-59F03F596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090" y="3774349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27" name="AutoShape 4">
            <a:extLst>
              <a:ext uri="{FF2B5EF4-FFF2-40B4-BE49-F238E27FC236}">
                <a16:creationId xmlns:a16="http://schemas.microsoft.com/office/drawing/2014/main" id="{E182B740-C8DB-B241-96EC-A7484F433B0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641865" y="4335530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AutoShape 2">
            <a:extLst>
              <a:ext uri="{FF2B5EF4-FFF2-40B4-BE49-F238E27FC236}">
                <a16:creationId xmlns:a16="http://schemas.microsoft.com/office/drawing/2014/main" id="{3A091C46-2522-5445-B180-5D01AFAE96CA}"/>
              </a:ext>
            </a:extLst>
          </p:cNvPr>
          <p:cNvSpPr>
            <a:spLocks/>
          </p:cNvSpPr>
          <p:nvPr/>
        </p:nvSpPr>
        <p:spPr bwMode="auto">
          <a:xfrm>
            <a:off x="3311235" y="5456713"/>
            <a:ext cx="372992" cy="726281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B0C3423E-9A0B-5D48-841E-40EF0EEE6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076" y="5456713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Cette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partie</a:t>
            </a:r>
            <a:r>
              <a:rPr lang="en-US" sz="2200" dirty="0">
                <a:latin typeface="DejaVu Serif" charset="0"/>
              </a:rPr>
              <a:t> du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source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s’appelle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une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méthode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30" name="AutoShape 4">
            <a:extLst>
              <a:ext uri="{FF2B5EF4-FFF2-40B4-BE49-F238E27FC236}">
                <a16:creationId xmlns:a16="http://schemas.microsoft.com/office/drawing/2014/main" id="{775941D7-84DF-6E4A-B8F2-5A407DA6C28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3738851" y="6017894"/>
            <a:ext cx="228600" cy="165100"/>
          </a:xfrm>
          <a:prstGeom prst="curvedConnector3">
            <a:avLst>
              <a:gd name="adj1" fmla="val 6212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8709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…sensibilization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l’environnement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peux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sauver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des vies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Karel 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devrait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savoir comment:</a:t>
            </a:r>
          </a:p>
          <a:p>
            <a:pPr algn="ctr"/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compter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les pas</a:t>
            </a: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…verifier 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ce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qui 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est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autour</a:t>
            </a:r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4265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…sensibilization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l’environnement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peux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sauver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des vies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Karel 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devrait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savoir comment:</a:t>
            </a:r>
          </a:p>
          <a:p>
            <a:pPr algn="ctr"/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compter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les pas</a:t>
            </a: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…verifier 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ce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qui 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est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autour</a:t>
            </a:r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…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s’adapter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l’environment</a:t>
            </a:r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213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On ne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connaît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pas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taille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du monde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900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900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  <a:p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Travailler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dans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n’importe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quelle monde</a:t>
            </a: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While Boucle</a:t>
            </a: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75127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boucle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</a:t>
            </a:r>
            <a:r>
              <a:rPr lang="en-US" sz="2200" i="1" dirty="0" err="1">
                <a:latin typeface="Courier"/>
                <a:cs typeface="Courier"/>
              </a:rPr>
              <a:t>répéter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Boucle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22248" y="2524426"/>
            <a:ext cx="4684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200" b="1" dirty="0" err="1">
                <a:solidFill>
                  <a:srgbClr val="FF0000"/>
                </a:solidFill>
              </a:rPr>
              <a:t>Vrai</a:t>
            </a:r>
            <a:r>
              <a:rPr lang="en-US" sz="2200" b="1" dirty="0">
                <a:solidFill>
                  <a:srgbClr val="FF0000"/>
                </a:solidFill>
              </a:rPr>
              <a:t> -&gt; </a:t>
            </a:r>
            <a:r>
              <a:rPr lang="en-US" sz="2200" b="1" dirty="0" err="1">
                <a:solidFill>
                  <a:srgbClr val="FF0000"/>
                </a:solidFill>
              </a:rPr>
              <a:t>fais</a:t>
            </a:r>
            <a:r>
              <a:rPr lang="en-US" sz="22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200" b="1" dirty="0">
              <a:solidFill>
                <a:srgbClr val="FF0000"/>
              </a:solidFill>
            </a:endParaRPr>
          </a:p>
          <a:p>
            <a:pPr algn="r"/>
            <a:r>
              <a:rPr lang="en-US" sz="22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200" b="1" dirty="0" err="1">
                <a:solidFill>
                  <a:srgbClr val="FF0000"/>
                </a:solidFill>
              </a:rPr>
              <a:t>Vrai</a:t>
            </a:r>
            <a:r>
              <a:rPr lang="en-US" sz="2200" b="1" dirty="0">
                <a:solidFill>
                  <a:srgbClr val="FF0000"/>
                </a:solidFill>
              </a:rPr>
              <a:t> -&gt; </a:t>
            </a:r>
            <a:r>
              <a:rPr lang="en-US" sz="2200" b="1" dirty="0" err="1">
                <a:solidFill>
                  <a:srgbClr val="FF0000"/>
                </a:solidFill>
              </a:rPr>
              <a:t>fais</a:t>
            </a:r>
            <a:r>
              <a:rPr lang="en-US" sz="2200" b="1" dirty="0">
                <a:solidFill>
                  <a:srgbClr val="FF0000"/>
                </a:solidFill>
              </a:rPr>
              <a:t> le</a:t>
            </a:r>
          </a:p>
          <a:p>
            <a:pPr algn="r"/>
            <a:endParaRPr lang="en-US" sz="2200" b="1" dirty="0">
              <a:solidFill>
                <a:srgbClr val="FF0000"/>
              </a:solidFill>
            </a:endParaRP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….</a:t>
            </a:r>
          </a:p>
          <a:p>
            <a:pPr algn="r"/>
            <a:endParaRPr lang="en-US" sz="2200" b="1" dirty="0">
              <a:solidFill>
                <a:srgbClr val="FF0000"/>
              </a:solidFill>
            </a:endParaRPr>
          </a:p>
          <a:p>
            <a:pPr algn="r"/>
            <a:r>
              <a:rPr lang="en-US" sz="2200" b="1" u="sng" dirty="0">
                <a:solidFill>
                  <a:srgbClr val="FF0000"/>
                </a:solidFill>
              </a:rPr>
              <a:t>Verifier la condition</a:t>
            </a: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Faux-&gt; ne le </a:t>
            </a:r>
            <a:r>
              <a:rPr lang="en-US" sz="2200" b="1" dirty="0" err="1">
                <a:solidFill>
                  <a:srgbClr val="FF0000"/>
                </a:solidFill>
              </a:rPr>
              <a:t>fais</a:t>
            </a:r>
            <a:r>
              <a:rPr lang="en-US" sz="2200" b="1" dirty="0">
                <a:solidFill>
                  <a:srgbClr val="FF0000"/>
                </a:solidFill>
              </a:rPr>
              <a:t> pas</a:t>
            </a: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Continuer le </a:t>
            </a:r>
            <a:r>
              <a:rPr lang="en-US" sz="2200" b="1" dirty="0" err="1">
                <a:solidFill>
                  <a:srgbClr val="FF0000"/>
                </a:solidFill>
              </a:rPr>
              <a:t>reste</a:t>
            </a:r>
            <a:r>
              <a:rPr lang="en-US" sz="2200" b="1" dirty="0">
                <a:solidFill>
                  <a:srgbClr val="FF0000"/>
                </a:solidFill>
              </a:rPr>
              <a:t> du </a:t>
            </a:r>
            <a:r>
              <a:rPr lang="en-US" sz="2200" b="1" dirty="0" err="1">
                <a:solidFill>
                  <a:srgbClr val="FF0000"/>
                </a:solidFill>
              </a:rPr>
              <a:t>programme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loop…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avant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est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clair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Placez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les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sur la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04692" y="3572022"/>
            <a:ext cx="3742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      Que </a:t>
            </a:r>
            <a:r>
              <a:rPr lang="en-US" sz="2800" b="1" dirty="0" err="1">
                <a:solidFill>
                  <a:srgbClr val="FF0000"/>
                </a:solidFill>
              </a:rPr>
              <a:t>fera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ce</a:t>
            </a:r>
            <a:r>
              <a:rPr lang="en-US" sz="2800" b="1" dirty="0">
                <a:solidFill>
                  <a:srgbClr val="FF0000"/>
                </a:solidFill>
              </a:rPr>
              <a:t> code?</a:t>
            </a:r>
          </a:p>
        </p:txBody>
      </p:sp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66058" y="5645259"/>
            <a:ext cx="3628395" cy="10301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78036" y="4682836"/>
            <a:ext cx="4398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Comment </a:t>
            </a:r>
            <a:r>
              <a:rPr lang="en-US" sz="2800" b="1" dirty="0" err="1">
                <a:solidFill>
                  <a:srgbClr val="FF0000"/>
                </a:solidFill>
              </a:rPr>
              <a:t>devrions</a:t>
            </a:r>
            <a:r>
              <a:rPr lang="en-US" sz="2800" b="1" dirty="0">
                <a:solidFill>
                  <a:srgbClr val="FF0000"/>
                </a:solidFill>
              </a:rPr>
              <a:t>-nous le modifier pour </a:t>
            </a:r>
            <a:r>
              <a:rPr lang="en-US" sz="2800" b="1" dirty="0" err="1">
                <a:solidFill>
                  <a:srgbClr val="FF0000"/>
                </a:solidFill>
              </a:rPr>
              <a:t>avoir</a:t>
            </a:r>
            <a:r>
              <a:rPr lang="en-US" sz="2800" b="1" dirty="0">
                <a:solidFill>
                  <a:srgbClr val="FF0000"/>
                </a:solidFill>
              </a:rPr>
              <a:t> des </a:t>
            </a:r>
            <a:r>
              <a:rPr lang="en-US" sz="2800" b="1" dirty="0" err="1">
                <a:solidFill>
                  <a:srgbClr val="FF0000"/>
                </a:solidFill>
              </a:rPr>
              <a:t>bips</a:t>
            </a:r>
            <a:r>
              <a:rPr lang="en-US" sz="2800" b="1" dirty="0">
                <a:solidFill>
                  <a:srgbClr val="FF0000"/>
                </a:solidFill>
              </a:rPr>
              <a:t> sur la </a:t>
            </a:r>
            <a:r>
              <a:rPr lang="en-US" sz="2800" b="1" dirty="0" err="1">
                <a:solidFill>
                  <a:srgbClr val="FF0000"/>
                </a:solidFill>
              </a:rPr>
              <a:t>ligne</a:t>
            </a:r>
            <a:r>
              <a:rPr lang="en-US" sz="2800" b="1" dirty="0">
                <a:solidFill>
                  <a:srgbClr val="FF0000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4361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while boucle…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avant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est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clair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loop…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avant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est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clair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 Shot 2016-06-20 at 11.42.0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2573865" y="5630334"/>
            <a:ext cx="3499555" cy="973666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207817" y="1149927"/>
            <a:ext cx="1018309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Menlo" panose="020B0609030804020204" pitchFamily="49" charset="0"/>
            </a:endParaRPr>
          </a:p>
          <a:p>
            <a:endParaRPr lang="en-US" sz="3200" b="1" dirty="0">
              <a:solidFill>
                <a:srgbClr val="7F0055"/>
              </a:solidFill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</a:t>
            </a:r>
            <a:r>
              <a:rPr lang="en-US" sz="3200" dirty="0">
                <a:latin typeface="Menlo" panose="020B0609030804020204" pitchFamily="49" charset="0"/>
              </a:rPr>
              <a:t> A Droite()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turnezA</a:t>
            </a:r>
            <a:r>
              <a:rPr lang="en-US" sz="3200" dirty="0">
                <a:latin typeface="Menlo" panose="020B0609030804020204" pitchFamily="49" charset="0"/>
              </a:rPr>
              <a:t> Droite()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turnezADroite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5726488-8563-CF46-A592-713971F766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8ACED74D-9954-104E-8088-575918A2E0FA}"/>
              </a:ext>
            </a:extLst>
          </p:cNvPr>
          <p:cNvSpPr/>
          <p:nvPr/>
        </p:nvSpPr>
        <p:spPr>
          <a:xfrm>
            <a:off x="8188038" y="2029690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DF272529-58B4-E247-9AB3-9F34A54B6F81}"/>
              </a:ext>
            </a:extLst>
          </p:cNvPr>
          <p:cNvSpPr/>
          <p:nvPr/>
        </p:nvSpPr>
        <p:spPr>
          <a:xfrm>
            <a:off x="8188037" y="3044542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5636CA-64FA-094A-8BF2-E187B9E56B2F}"/>
              </a:ext>
            </a:extLst>
          </p:cNvPr>
          <p:cNvSpPr/>
          <p:nvPr/>
        </p:nvSpPr>
        <p:spPr>
          <a:xfrm>
            <a:off x="207817" y="4087090"/>
            <a:ext cx="7786256" cy="706582"/>
          </a:xfrm>
          <a:prstGeom prst="roundRect">
            <a:avLst/>
          </a:prstGeom>
          <a:noFill/>
          <a:ln w="3810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0BD90C-CF0D-5044-9A2D-290CD4C96830}"/>
              </a:ext>
            </a:extLst>
          </p:cNvPr>
          <p:cNvSpPr txBox="1"/>
          <p:nvPr/>
        </p:nvSpPr>
        <p:spPr>
          <a:xfrm>
            <a:off x="886691" y="5098673"/>
            <a:ext cx="1000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d’éspace</a:t>
            </a:r>
            <a:r>
              <a:rPr lang="en-US" sz="3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7703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3" name="Picture 2" descr="Screen Shot 2016-06-20 at 11.5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6" y="5651902"/>
            <a:ext cx="3287890" cy="9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mettre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le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bip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645166"/>
            <a:ext cx="3413688" cy="9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9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70" y="5729111"/>
            <a:ext cx="3471329" cy="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450272" y="1967345"/>
            <a:ext cx="82434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puisezl’Eau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lEau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endParaRPr lang="en-US" sz="3200" dirty="0">
              <a:latin typeface="Menlo" panose="020B0609030804020204" pitchFamily="49" charset="0"/>
            </a:endParaRPr>
          </a:p>
          <a:p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3200" dirty="0">
                <a:latin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</a:rPr>
              <a:t>puisezlEau</a:t>
            </a:r>
            <a:r>
              <a:rPr lang="en-US" sz="3200" dirty="0">
                <a:latin typeface="Menlo" panose="020B0609030804020204" pitchFamily="49" charset="0"/>
              </a:rPr>
              <a:t>() {</a:t>
            </a:r>
          </a:p>
          <a:p>
            <a:br>
              <a:rPr lang="en-US" sz="3200" dirty="0">
                <a:latin typeface="Menlo" panose="020B0609030804020204" pitchFamily="49" charset="0"/>
              </a:rPr>
            </a:br>
            <a:endParaRPr lang="en-US" sz="3200" dirty="0">
              <a:latin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5726488-8563-CF46-A592-713971F766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Les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noms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méthodes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B52FE-EF5F-874F-A1C0-0BD307EDE0AF}"/>
              </a:ext>
            </a:extLst>
          </p:cNvPr>
          <p:cNvSpPr txBox="1"/>
          <p:nvPr/>
        </p:nvSpPr>
        <p:spPr>
          <a:xfrm>
            <a:off x="928255" y="5070764"/>
            <a:ext cx="10002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d’éspace</a:t>
            </a:r>
            <a:r>
              <a:rPr lang="en-US" sz="3600" b="1" dirty="0">
                <a:solidFill>
                  <a:srgbClr val="FF0000"/>
                </a:solidFill>
              </a:rPr>
              <a:t>!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Pas </a:t>
            </a:r>
            <a:r>
              <a:rPr lang="en-US" sz="3600" b="1" dirty="0" err="1">
                <a:solidFill>
                  <a:srgbClr val="FF0000"/>
                </a:solidFill>
              </a:rPr>
              <a:t>d’apostrophe</a:t>
            </a:r>
            <a:r>
              <a:rPr lang="en-US" sz="3600" b="1" dirty="0">
                <a:solidFill>
                  <a:srgbClr val="FF0000"/>
                </a:solidFill>
              </a:rPr>
              <a:t>! 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0E676050-232D-C14F-84B4-BFE1C21A27BD}"/>
              </a:ext>
            </a:extLst>
          </p:cNvPr>
          <p:cNvSpPr/>
          <p:nvPr/>
        </p:nvSpPr>
        <p:spPr>
          <a:xfrm>
            <a:off x="8188038" y="2029690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F3791FA5-8DEB-3A42-8F23-AA5B4273E278}"/>
              </a:ext>
            </a:extLst>
          </p:cNvPr>
          <p:cNvSpPr/>
          <p:nvPr/>
        </p:nvSpPr>
        <p:spPr>
          <a:xfrm>
            <a:off x="8188037" y="3044542"/>
            <a:ext cx="748145" cy="678873"/>
          </a:xfrm>
          <a:prstGeom prst="mathMultiply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59D9CF-DCE6-D346-B9E3-32D97FD4DE06}"/>
              </a:ext>
            </a:extLst>
          </p:cNvPr>
          <p:cNvSpPr/>
          <p:nvPr/>
        </p:nvSpPr>
        <p:spPr>
          <a:xfrm>
            <a:off x="207817" y="3953155"/>
            <a:ext cx="7786256" cy="706582"/>
          </a:xfrm>
          <a:prstGeom prst="roundRect">
            <a:avLst/>
          </a:prstGeom>
          <a:noFill/>
          <a:ln w="3810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00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1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4.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2F6E3-2732-BF4B-8994-22DE264F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757065"/>
            <a:ext cx="7899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422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Répeter</a:t>
            </a:r>
            <a:r>
              <a:rPr lang="en-US" sz="3200" dirty="0">
                <a:solidFill>
                  <a:schemeClr val="tx1"/>
                </a:solidFill>
              </a:rPr>
              <a:t> le </a:t>
            </a:r>
            <a:r>
              <a:rPr lang="en-US" sz="3200" dirty="0" err="1">
                <a:solidFill>
                  <a:schemeClr val="tx1"/>
                </a:solidFill>
              </a:rPr>
              <a:t>processus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Quelle Boucle?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For Boucle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While Boucle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Savoir combine de </a:t>
            </a:r>
            <a:r>
              <a:rPr lang="en-US" sz="2400" dirty="0" err="1"/>
              <a:t>fois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Vous</a:t>
            </a:r>
            <a:r>
              <a:rPr lang="en-US" sz="2400" dirty="0"/>
              <a:t> ne </a:t>
            </a:r>
            <a:r>
              <a:rPr lang="en-US" sz="2400" dirty="0" err="1"/>
              <a:t>savez</a:t>
            </a:r>
            <a:r>
              <a:rPr lang="en-US" sz="2400" dirty="0"/>
              <a:t> pas </a:t>
            </a:r>
            <a:r>
              <a:rPr lang="en-US" sz="2400" dirty="0" err="1"/>
              <a:t>combien</a:t>
            </a:r>
            <a:r>
              <a:rPr lang="en-US" sz="2400" dirty="0"/>
              <a:t> de </a:t>
            </a:r>
            <a:r>
              <a:rPr lang="en-US" sz="2400" dirty="0" err="1"/>
              <a:t>fois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Que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-t-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il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vous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ne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souhaitez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effectuer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qu'une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seule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boucle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fonction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d'une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condition?</a:t>
            </a: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déclaration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</a:t>
            </a:r>
            <a:r>
              <a:rPr lang="en-US" sz="2200" i="1" dirty="0" err="1">
                <a:latin typeface="Courier"/>
                <a:cs typeface="Courier"/>
              </a:rPr>
              <a:t>à</a:t>
            </a:r>
            <a:r>
              <a:rPr lang="en-US" sz="2200" i="1" dirty="0">
                <a:latin typeface="Courier"/>
                <a:cs typeface="Courier"/>
              </a:rPr>
              <a:t> executer </a:t>
            </a:r>
            <a:r>
              <a:rPr lang="en-US" sz="2200" i="1" dirty="0" err="1">
                <a:latin typeface="Courier"/>
                <a:cs typeface="Courier"/>
              </a:rPr>
              <a:t>si</a:t>
            </a:r>
            <a:r>
              <a:rPr lang="en-US" sz="2200" i="1" dirty="0">
                <a:latin typeface="Courier"/>
                <a:cs typeface="Courier"/>
              </a:rPr>
              <a:t> la condition </a:t>
            </a:r>
            <a:r>
              <a:rPr lang="en-US" sz="2200" i="1" dirty="0" err="1">
                <a:latin typeface="Courier"/>
                <a:cs typeface="Courier"/>
              </a:rPr>
              <a:t>est</a:t>
            </a:r>
            <a:r>
              <a:rPr lang="en-US" sz="2200" i="1" dirty="0">
                <a:latin typeface="Courier"/>
                <a:cs typeface="Courier"/>
              </a:rPr>
              <a:t> 			</a:t>
            </a:r>
            <a:r>
              <a:rPr lang="en-US" sz="2200" i="1" dirty="0" err="1">
                <a:latin typeface="Courier"/>
                <a:cs typeface="Courier"/>
              </a:rPr>
              <a:t>vraie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CSBridgeStudent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exemple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d’un if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déclaration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tuEsUnElève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levezLaMain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1099" y="4485889"/>
            <a:ext cx="538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</a:rPr>
              <a:t>Assumez-vous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comme</a:t>
            </a:r>
            <a:r>
              <a:rPr lang="en-US" sz="3200" b="1" dirty="0">
                <a:solidFill>
                  <a:srgbClr val="FF0000"/>
                </a:solidFill>
              </a:rPr>
              <a:t> Karel et </a:t>
            </a:r>
            <a:r>
              <a:rPr lang="en-US" sz="3200" b="1" dirty="0" err="1">
                <a:solidFill>
                  <a:srgbClr val="FF0000"/>
                </a:solidFill>
              </a:rPr>
              <a:t>exécutez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ce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programme</a:t>
            </a:r>
            <a:r>
              <a:rPr lang="en-US" sz="32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Apprenons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Karel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être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plus prudent et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cessons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de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tuer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en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essayant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de traverser les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murs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.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rgbClr val="FFFF00"/>
                </a:solidFill>
                <a:latin typeface="Courier"/>
                <a:cs typeface="Courier"/>
              </a:rPr>
              <a:t>Pourrait-il</a:t>
            </a:r>
            <a:r>
              <a:rPr lang="en-US" sz="3600" dirty="0">
                <a:solidFill>
                  <a:srgbClr val="FFFF00"/>
                </a:solidFill>
                <a:latin typeface="Courier"/>
                <a:cs typeface="Courier"/>
              </a:rPr>
              <a:t> y </a:t>
            </a:r>
            <a:r>
              <a:rPr lang="en-US" sz="3600" dirty="0" err="1">
                <a:solidFill>
                  <a:srgbClr val="FFFF00"/>
                </a:solidFill>
                <a:latin typeface="Courier"/>
                <a:cs typeface="Courier"/>
              </a:rPr>
              <a:t>avoir</a:t>
            </a:r>
            <a:r>
              <a:rPr lang="en-US" sz="3600" dirty="0">
                <a:solidFill>
                  <a:srgbClr val="FFFF00"/>
                </a:solidFill>
                <a:latin typeface="Courier"/>
                <a:cs typeface="Courier"/>
              </a:rPr>
              <a:t> un </a:t>
            </a:r>
            <a:r>
              <a:rPr lang="en-US" sz="3600" dirty="0" err="1">
                <a:solidFill>
                  <a:srgbClr val="FFFF00"/>
                </a:solidFill>
                <a:latin typeface="Courier"/>
                <a:cs typeface="Courier"/>
              </a:rPr>
              <a:t>moyen</a:t>
            </a:r>
            <a:r>
              <a:rPr lang="en-US" sz="3600" dirty="0">
                <a:solidFill>
                  <a:srgbClr val="FFFF00"/>
                </a:solidFill>
                <a:latin typeface="Courier"/>
                <a:cs typeface="Courier"/>
              </a:rPr>
              <a:t> plus </a:t>
            </a:r>
            <a:r>
              <a:rPr lang="en-US" sz="3600" dirty="0" err="1">
                <a:solidFill>
                  <a:srgbClr val="FFFF00"/>
                </a:solidFill>
                <a:latin typeface="Courier"/>
                <a:cs typeface="Courier"/>
              </a:rPr>
              <a:t>sûr</a:t>
            </a:r>
            <a:r>
              <a:rPr lang="en-US" sz="3600" dirty="0">
                <a:solidFill>
                  <a:srgbClr val="FFFF00"/>
                </a:solidFill>
                <a:latin typeface="Courier"/>
                <a:cs typeface="Courier"/>
              </a:rPr>
              <a:t> de se </a:t>
            </a:r>
            <a:r>
              <a:rPr lang="en-US" sz="3600" dirty="0" err="1">
                <a:solidFill>
                  <a:srgbClr val="FFFF00"/>
                </a:solidFill>
                <a:latin typeface="Courier"/>
                <a:cs typeface="Courier"/>
              </a:rPr>
              <a:t>déplacer</a:t>
            </a:r>
            <a:r>
              <a:rPr lang="en-US" sz="3600" dirty="0">
                <a:solidFill>
                  <a:srgbClr val="FFFF00"/>
                </a:solidFill>
                <a:latin typeface="Courier"/>
                <a:cs typeface="Courier"/>
              </a:rPr>
              <a:t>?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42639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Nous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pouvons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également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spécifier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qui se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passera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la condition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est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faux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917"/>
          <a:stretch/>
        </p:blipFill>
        <p:spPr>
          <a:xfrm>
            <a:off x="1800665" y="1856705"/>
            <a:ext cx="603076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013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 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si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) else (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autre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déclaration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69" y="1603488"/>
            <a:ext cx="6181956" cy="47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0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9C4BB6-1C48-E94D-B238-B2107461B6A6}"/>
              </a:ext>
            </a:extLst>
          </p:cNvPr>
          <p:cNvSpPr/>
          <p:nvPr/>
        </p:nvSpPr>
        <p:spPr>
          <a:xfrm>
            <a:off x="0" y="0"/>
            <a:ext cx="4572000" cy="71096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run()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bougezALaPorte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</a:p>
          <a:p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puisezlEau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pickBeeper</a:t>
            </a:r>
            <a:r>
              <a:rPr lang="en-US" sz="1200" dirty="0">
                <a:latin typeface="Menlo" panose="020B0609030804020204" pitchFamily="49" charset="0"/>
              </a:rPr>
              <a:t>(); 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//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prendre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>
                <a:solidFill>
                  <a:srgbClr val="3F7F5F"/>
                </a:solidFill>
                <a:latin typeface="Menlo" panose="020B0609030804020204" pitchFamily="49" charset="0"/>
              </a:rPr>
              <a:t>le</a:t>
            </a:r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</a:t>
            </a:r>
            <a:r>
              <a:rPr lang="en-US" sz="1200" u="sng" dirty="0" err="1">
                <a:solidFill>
                  <a:srgbClr val="3F7F5F"/>
                </a:solidFill>
                <a:latin typeface="Menlo" panose="020B0609030804020204" pitchFamily="49" charset="0"/>
              </a:rPr>
              <a:t>bip</a:t>
            </a: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</a:rPr>
              <a:t>}</a:t>
            </a:r>
            <a:br>
              <a:rPr lang="en-US" sz="1200" dirty="0">
                <a:latin typeface="Menlo" panose="020B0609030804020204" pitchFamily="49" charset="0"/>
              </a:rPr>
            </a:br>
            <a:endParaRPr lang="en-US" sz="1200" dirty="0">
              <a:latin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private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Menlo" panose="020B0609030804020204" pitchFamily="49" charset="0"/>
              </a:rPr>
              <a:t>void</a:t>
            </a:r>
            <a:r>
              <a:rPr lang="en-US" sz="1200" dirty="0">
                <a:latin typeface="Menlo" panose="020B0609030804020204" pitchFamily="49" charset="0"/>
              </a:rPr>
              <a:t> </a:t>
            </a:r>
            <a:r>
              <a:rPr lang="en-US" sz="1200" dirty="0" err="1">
                <a:latin typeface="Menlo" panose="020B0609030804020204" pitchFamily="49" charset="0"/>
              </a:rPr>
              <a:t>returnezDansLaMaison</a:t>
            </a:r>
            <a:r>
              <a:rPr lang="en-US" sz="1200" dirty="0">
                <a:latin typeface="Menlo" panose="020B0609030804020204" pitchFamily="49" charset="0"/>
              </a:rPr>
              <a:t>() {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turnezADroite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move();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 err="1">
                <a:latin typeface="Menlo" panose="020B0609030804020204" pitchFamily="49" charset="0"/>
              </a:rPr>
              <a:t>turnLeft</a:t>
            </a:r>
            <a:r>
              <a:rPr lang="en-US" sz="1200" dirty="0">
                <a:latin typeface="Menlo" panose="020B0609030804020204" pitchFamily="49" charset="0"/>
              </a:rPr>
              <a:t>();</a:t>
            </a:r>
          </a:p>
          <a:p>
            <a:r>
              <a:rPr lang="en-US" sz="1200" dirty="0">
                <a:latin typeface="Menlo" panose="020B0609030804020204" pitchFamily="49" charset="0"/>
              </a:rPr>
              <a:t>}}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FCB5E8-CB3D-3845-B819-0002849CC904}"/>
              </a:ext>
            </a:extLst>
          </p:cNvPr>
          <p:cNvSpPr/>
          <p:nvPr/>
        </p:nvSpPr>
        <p:spPr>
          <a:xfrm>
            <a:off x="1" y="0"/>
            <a:ext cx="2327564" cy="23552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303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Karel se rend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à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l'armée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y a un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prenez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-le</a:t>
            </a:r>
          </a:p>
          <a:p>
            <a:pPr marL="571500" indent="-571500" algn="ctr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S'il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n'y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a pas de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bip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/>
                <a:cs typeface="Courier"/>
              </a:rPr>
              <a:t>mettez-en</a:t>
            </a:r>
            <a:r>
              <a:rPr lang="en-US" sz="3200" dirty="0">
                <a:solidFill>
                  <a:schemeClr val="bg1"/>
                </a:solidFill>
                <a:latin typeface="Courier"/>
                <a:cs typeface="Courier"/>
              </a:rPr>
              <a:t> un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  <a:latin typeface="Courier"/>
                <a:cs typeface="Courier"/>
              </a:rPr>
              <a:t>… simple? </a:t>
            </a:r>
            <a:r>
              <a:rPr lang="en-US" sz="3600" dirty="0" err="1">
                <a:solidFill>
                  <a:srgbClr val="FFFF00"/>
                </a:solidFill>
                <a:latin typeface="Courier"/>
                <a:cs typeface="Courier"/>
              </a:rPr>
              <a:t>C’est</a:t>
            </a:r>
            <a:r>
              <a:rPr lang="en-US" sz="3600" dirty="0">
                <a:solidFill>
                  <a:srgbClr val="FFFF00"/>
                </a:solidFill>
                <a:latin typeface="Courier"/>
                <a:cs typeface="Courier"/>
              </a:rPr>
              <a:t> le but!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7858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15840" y="888539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inverserBip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inverserBip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beeperPresent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/ Else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Déclaration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Conditions de Karel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34533"/>
            <a:ext cx="8077200" cy="578001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703320" y="2072640"/>
            <a:ext cx="624840" cy="27432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DCF379E5-C132-D34F-A7A5-EC544A3F76F5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128587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EXEMPLE: Intensifier</a:t>
            </a:r>
          </a:p>
        </p:txBody>
      </p:sp>
    </p:spTree>
    <p:extLst>
      <p:ext uri="{BB962C8B-B14F-4D97-AF65-F5344CB8AC3E}">
        <p14:creationId xmlns:p14="http://schemas.microsoft.com/office/powerpoint/2010/main" val="1554941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93F7-5D93-554D-BCDE-980629AE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EXERCISE: </a:t>
            </a:r>
            <a:r>
              <a:rPr lang="en-US" dirty="0" err="1"/>
              <a:t>Puisez</a:t>
            </a:r>
            <a:r>
              <a:rPr lang="en-US" dirty="0"/>
              <a:t> de </a:t>
            </a:r>
            <a:r>
              <a:rPr lang="en-US" dirty="0" err="1"/>
              <a:t>l’eau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88E17-DBA0-0A45-84C3-A419D8D6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EC95B-2CE0-2349-B840-635361F67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48" y="1417638"/>
            <a:ext cx="4759252" cy="338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E81AE-CCA2-A545-987D-AB0257095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2" y="1575594"/>
            <a:ext cx="4091516" cy="30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459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3.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Placez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2303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4889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B71E270-250A-0344-AB02-50B07985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3"/>
          <a:stretch/>
        </p:blipFill>
        <p:spPr bwMode="auto">
          <a:xfrm>
            <a:off x="238125" y="1969532"/>
            <a:ext cx="8437563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0950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4.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Ligne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bips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EC4B19-DCEF-2949-921C-29689AB525E4}"/>
              </a:ext>
            </a:extLst>
          </p:cNvPr>
          <p:cNvSpPr/>
          <p:nvPr/>
        </p:nvSpPr>
        <p:spPr>
          <a:xfrm>
            <a:off x="1905000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D38F90-24CE-E442-81DA-11C2F025BDB1}"/>
              </a:ext>
            </a:extLst>
          </p:cNvPr>
          <p:cNvSpPr/>
          <p:nvPr/>
        </p:nvSpPr>
        <p:spPr>
          <a:xfrm>
            <a:off x="6157912" y="1295400"/>
            <a:ext cx="106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3575D-D7BB-DD44-BE3B-C147A9050448}"/>
              </a:ext>
            </a:extLst>
          </p:cNvPr>
          <p:cNvSpPr txBox="1"/>
          <p:nvPr/>
        </p:nvSpPr>
        <p:spPr>
          <a:xfrm>
            <a:off x="1447800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746AC-B421-4945-BC0F-9D9786518E34}"/>
              </a:ext>
            </a:extLst>
          </p:cNvPr>
          <p:cNvSpPr txBox="1"/>
          <p:nvPr/>
        </p:nvSpPr>
        <p:spPr>
          <a:xfrm>
            <a:off x="5780088" y="123031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Après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2F6E3-2732-BF4B-8994-22DE264F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757065"/>
            <a:ext cx="7899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835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14788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5. La Grande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Mosquée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de Conakry?</a:t>
            </a: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49" y="2426343"/>
            <a:ext cx="4564025" cy="3398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F1CFA-E412-1D44-8398-944A152C4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4" y="2426344"/>
            <a:ext cx="4537476" cy="33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229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6. Karel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montagne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32" y="2582334"/>
            <a:ext cx="2820055" cy="2850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52" y="2582334"/>
            <a:ext cx="2842770" cy="2854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0781" y="1752243"/>
            <a:ext cx="900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Avant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6122" y="1717430"/>
            <a:ext cx="9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6800085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1" y="3534297"/>
            <a:ext cx="8198556" cy="266294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6. Karel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montagne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3333" y="1296971"/>
            <a:ext cx="6096000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Devrait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travailler</a:t>
            </a:r>
            <a:r>
              <a:rPr lang="en-US" sz="3200" dirty="0">
                <a:solidFill>
                  <a:schemeClr val="tx1"/>
                </a:solidFill>
              </a:rPr>
              <a:t> sur un monde de </a:t>
            </a:r>
            <a:r>
              <a:rPr lang="en-US" sz="3200" dirty="0" err="1">
                <a:solidFill>
                  <a:schemeClr val="tx1"/>
                </a:solidFill>
              </a:rPr>
              <a:t>toute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taille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  <a:sym typeface="Wingdings"/>
              </a:rPr>
              <a:t>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42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3928</Words>
  <Application>Microsoft Macintosh PowerPoint</Application>
  <PresentationFormat>On-screen Show (4:3)</PresentationFormat>
  <Paragraphs>2088</Paragraphs>
  <Slides>109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9" baseType="lpstr">
      <vt:lpstr>Arial</vt:lpstr>
      <vt:lpstr>Calibri</vt:lpstr>
      <vt:lpstr>Century Gothic</vt:lpstr>
      <vt:lpstr>Courier</vt:lpstr>
      <vt:lpstr>DejaVu Serif</vt:lpstr>
      <vt:lpstr>Menlo</vt:lpstr>
      <vt:lpstr>Monaco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EXERCISE: Puisez de l’eau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Einstein</cp:lastModifiedBy>
  <cp:revision>153</cp:revision>
  <dcterms:created xsi:type="dcterms:W3CDTF">2016-06-20T07:42:18Z</dcterms:created>
  <dcterms:modified xsi:type="dcterms:W3CDTF">2019-07-06T16:32:00Z</dcterms:modified>
</cp:coreProperties>
</file>